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sldIdLst>
    <p:sldId id="260" r:id="rId2"/>
    <p:sldId id="261" r:id="rId3"/>
    <p:sldId id="266" r:id="rId4"/>
    <p:sldId id="277" r:id="rId5"/>
    <p:sldId id="267" r:id="rId6"/>
    <p:sldId id="278" r:id="rId7"/>
    <p:sldId id="280" r:id="rId8"/>
    <p:sldId id="281" r:id="rId9"/>
    <p:sldId id="282" r:id="rId10"/>
    <p:sldId id="283" r:id="rId11"/>
    <p:sldId id="287" r:id="rId12"/>
    <p:sldId id="286" r:id="rId13"/>
    <p:sldId id="289" r:id="rId14"/>
    <p:sldId id="292" r:id="rId15"/>
    <p:sldId id="290" r:id="rId16"/>
    <p:sldId id="288" r:id="rId17"/>
    <p:sldId id="268" r:id="rId18"/>
    <p:sldId id="291" r:id="rId19"/>
    <p:sldId id="273" r:id="rId20"/>
    <p:sldId id="294" r:id="rId21"/>
    <p:sldId id="293" r:id="rId22"/>
    <p:sldId id="271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69" r:id="rId31"/>
    <p:sldId id="257" r:id="rId3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399"/>
    <a:srgbClr val="8BC4BD"/>
    <a:srgbClr val="6FB5AD"/>
    <a:srgbClr val="FED149"/>
    <a:srgbClr val="BDC2C5"/>
    <a:srgbClr val="F9B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519" autoAdjust="0"/>
  </p:normalViewPr>
  <p:slideViewPr>
    <p:cSldViewPr snapToGrid="0">
      <p:cViewPr varScale="1">
        <p:scale>
          <a:sx n="69" d="100"/>
          <a:sy n="69" d="100"/>
        </p:scale>
        <p:origin x="184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6361-DAEC-405B-B228-24E6246ABE65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C0533-A710-4E63-83C5-B38AB0609E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79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팀 </a:t>
            </a:r>
            <a:r>
              <a:rPr lang="ko-KR" altLang="en-US" dirty="0" err="1" smtClean="0"/>
              <a:t>요고요고</a:t>
            </a:r>
            <a:r>
              <a:rPr lang="ko-KR" altLang="en-US" dirty="0" smtClean="0"/>
              <a:t> 발표를 맡은 </a:t>
            </a:r>
            <a:r>
              <a:rPr lang="ko-KR" altLang="en-US" dirty="0" err="1" smtClean="0"/>
              <a:t>이대직입니다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참고로 </a:t>
            </a:r>
            <a:r>
              <a:rPr lang="ko-KR" altLang="en-US" dirty="0" err="1" smtClean="0"/>
              <a:t>요고요고는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요리보고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요리듣고란</a:t>
            </a:r>
            <a:r>
              <a:rPr lang="ko-KR" altLang="en-US" dirty="0" smtClean="0"/>
              <a:t> 의미의 </a:t>
            </a:r>
            <a:r>
              <a:rPr lang="ko-KR" altLang="en-US" dirty="0" err="1" smtClean="0"/>
              <a:t>네이밍입니다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발표시작하겠습니다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그러면 </a:t>
            </a:r>
            <a:r>
              <a:rPr lang="ko-KR" altLang="en-US" baseline="0" dirty="0" err="1" smtClean="0"/>
              <a:t>요고요고가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회원가입할</a:t>
            </a:r>
            <a:r>
              <a:rPr lang="ko-KR" altLang="en-US" baseline="0" dirty="0" smtClean="0"/>
              <a:t> 당시 조사한 사용자의 선호도에 기반해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가장 좋아할만한 요리들을 순서대로 </a:t>
            </a:r>
            <a:r>
              <a:rPr lang="ko-KR" altLang="en-US" baseline="0" dirty="0" err="1" smtClean="0"/>
              <a:t>추천해줄겁니다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빅데이터 기반 추천알고리즘이 적용되는 것이죠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02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여러 리스트중에서 호박죽이 제일 </a:t>
            </a:r>
            <a:r>
              <a:rPr lang="ko-KR" altLang="en-US" baseline="0" dirty="0" err="1" smtClean="0"/>
              <a:t>땡기네요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호박죽을 눌러보면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호박죽 레시피가 등장하게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그런데 저희는 여기서 다른 아이디어들과의 </a:t>
            </a:r>
            <a:r>
              <a:rPr lang="ko-KR" altLang="en-US" baseline="0" dirty="0" err="1" smtClean="0"/>
              <a:t>차별점으로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레시피를 단계별로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가 읽어주는 기능을 </a:t>
            </a:r>
            <a:r>
              <a:rPr lang="ko-KR" altLang="en-US" baseline="0" dirty="0" err="1" smtClean="0"/>
              <a:t>넣어보기로</a:t>
            </a:r>
            <a:r>
              <a:rPr lang="ko-KR" altLang="en-US" baseline="0" dirty="0" smtClean="0"/>
              <a:t> 정했습니다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1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레시피 안내를 시작하는 </a:t>
            </a:r>
            <a:r>
              <a:rPr lang="en-US" altLang="ko-KR" baseline="0" dirty="0" smtClean="0"/>
              <a:t>“YOGO </a:t>
            </a:r>
            <a:r>
              <a:rPr lang="ko-KR" altLang="en-US" baseline="0" dirty="0" smtClean="0"/>
              <a:t>시작</a:t>
            </a:r>
            <a:r>
              <a:rPr lang="en-US" altLang="ko-KR" baseline="0" dirty="0" smtClean="0"/>
              <a:t>” </a:t>
            </a:r>
            <a:r>
              <a:rPr lang="ko-KR" altLang="en-US" baseline="0" dirty="0" smtClean="0"/>
              <a:t>버튼을 누르면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06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레시피를 읽어줄 목소리를 선택할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우선은 </a:t>
            </a:r>
            <a:r>
              <a:rPr lang="ko-KR" altLang="en-US" baseline="0" dirty="0" err="1" smtClean="0"/>
              <a:t>손석희앵커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백종원대표의 목소리를 선택할 수 있도록 넣을 예정인데요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추가로 한 분의 목소리를 더 </a:t>
            </a:r>
            <a:r>
              <a:rPr lang="ko-KR" altLang="en-US" baseline="0" dirty="0" err="1" smtClean="0"/>
              <a:t>추가할껀데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좋은 목소리 대상으로 </a:t>
            </a:r>
            <a:r>
              <a:rPr lang="ko-KR" altLang="en-US" baseline="0" dirty="0" err="1" smtClean="0"/>
              <a:t>어떤분이</a:t>
            </a:r>
            <a:r>
              <a:rPr lang="ko-KR" altLang="en-US" baseline="0" dirty="0" smtClean="0"/>
              <a:t> 있을지 </a:t>
            </a:r>
            <a:r>
              <a:rPr lang="ko-KR" altLang="en-US" baseline="0" dirty="0" err="1" smtClean="0"/>
              <a:t>찾는단계입니다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66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이렇게 말이죠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사이트에서 목소리 들려줌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4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이렇게 단계별로 사진을 보여주고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목소리로 읽어주면서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그냥 요리할 때 핸드폰을 굳이 손에 </a:t>
            </a:r>
            <a:r>
              <a:rPr lang="ko-KR" altLang="en-US" baseline="0" dirty="0" err="1" smtClean="0"/>
              <a:t>쥐고다니면서</a:t>
            </a:r>
            <a:r>
              <a:rPr lang="ko-KR" altLang="en-US" baseline="0" dirty="0" smtClean="0"/>
              <a:t> 할 필요 없이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주방 어딘가에 세워두고 </a:t>
            </a:r>
            <a:r>
              <a:rPr lang="ko-KR" altLang="en-US" baseline="0" dirty="0" err="1" smtClean="0"/>
              <a:t>도움받을</a:t>
            </a:r>
            <a:r>
              <a:rPr lang="ko-KR" altLang="en-US" baseline="0" dirty="0" smtClean="0"/>
              <a:t> 수 있도록 말이죠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70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밖에도 저희는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인기좋은</a:t>
            </a:r>
            <a:r>
              <a:rPr lang="ko-KR" altLang="en-US" baseline="0" dirty="0" smtClean="0"/>
              <a:t> 레시피들을 사용자들이 구독하고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좋아하고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서로 커뮤니케이션 할 수 있도록</a:t>
            </a:r>
            <a:endParaRPr lang="en-US" altLang="ko-KR" baseline="0" dirty="0" smtClean="0"/>
          </a:p>
          <a:p>
            <a:r>
              <a:rPr lang="ko-KR" altLang="en-US" baseline="0" dirty="0" smtClean="0"/>
              <a:t>커뮤니티 기능을 추가할 예정입니다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좋아요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팔로우를</a:t>
            </a:r>
            <a:r>
              <a:rPr lang="ko-KR" altLang="en-US" baseline="0" dirty="0" smtClean="0"/>
              <a:t> 눌러 </a:t>
            </a:r>
            <a:r>
              <a:rPr lang="ko-KR" altLang="en-US" baseline="0" dirty="0" err="1" smtClean="0"/>
              <a:t>리스트업</a:t>
            </a:r>
            <a:r>
              <a:rPr lang="ko-KR" altLang="en-US" baseline="0" dirty="0" smtClean="0"/>
              <a:t> 하는데 활용할 수 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나만의 레시피를 다른 사용자들에게 자랑할 수도 있죠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96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이제는 저희가 사용할 기술 스택에 대해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50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는 사용자의 음성을 받아들이는 기술로 카카오 음성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을 활용할 거고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음성 합성으로는 </a:t>
            </a:r>
            <a:r>
              <a:rPr lang="en-US" altLang="ko-KR" dirty="0" smtClean="0"/>
              <a:t>Deep Voice 2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Tacotron</a:t>
            </a:r>
            <a:r>
              <a:rPr lang="ko-KR" altLang="en-US" dirty="0" smtClean="0"/>
              <a:t>이 결합된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모델을 학습시켜 손석희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백종원등의</a:t>
            </a:r>
            <a:r>
              <a:rPr lang="ko-KR" altLang="en-US" dirty="0" smtClean="0"/>
              <a:t> 목소리를 </a:t>
            </a:r>
            <a:r>
              <a:rPr lang="ko-KR" altLang="en-US" dirty="0" err="1" smtClean="0"/>
              <a:t>만들예정입니다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둘 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사용자마다</a:t>
            </a:r>
            <a:r>
              <a:rPr lang="ko-KR" altLang="en-US" baseline="0" dirty="0" smtClean="0"/>
              <a:t> 조사한 선호도에 기반해 레시피를 추천해주는 알고리즘으로 </a:t>
            </a:r>
            <a:r>
              <a:rPr lang="ko-KR" altLang="en-US" baseline="0" dirty="0" err="1" smtClean="0"/>
              <a:t>나이브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베이즈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클래시파이어를</a:t>
            </a:r>
            <a:r>
              <a:rPr lang="ko-KR" altLang="en-US" baseline="0" dirty="0" smtClean="0"/>
              <a:t> 활용하고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셋 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 기반 레시피를 </a:t>
            </a:r>
            <a:r>
              <a:rPr lang="ko-KR" altLang="en-US" baseline="0" dirty="0" err="1" smtClean="0"/>
              <a:t>검색할때는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텐서플로우와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모델을 활용할 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앱 개발에는 </a:t>
            </a:r>
            <a:r>
              <a:rPr lang="ko-KR" altLang="en-US" baseline="0" dirty="0" err="1" smtClean="0"/>
              <a:t>리액트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네이티브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안드로이드와 </a:t>
            </a:r>
            <a:r>
              <a:rPr lang="en-US" altLang="ko-KR" baseline="0" dirty="0" err="1" smtClean="0"/>
              <a:t>ios</a:t>
            </a:r>
            <a:r>
              <a:rPr lang="ko-KR" altLang="en-US" baseline="0" dirty="0" smtClean="0"/>
              <a:t>시뮬레이터에 도움되는 </a:t>
            </a:r>
            <a:r>
              <a:rPr lang="en-US" altLang="ko-KR" baseline="0" dirty="0" smtClean="0"/>
              <a:t>expo, </a:t>
            </a:r>
            <a:r>
              <a:rPr lang="ko-KR" altLang="en-US" baseline="0" dirty="0" smtClean="0"/>
              <a:t>서버인 </a:t>
            </a:r>
            <a:r>
              <a:rPr lang="en-US" altLang="ko-KR" baseline="0" dirty="0" smtClean="0"/>
              <a:t>flask,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인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을 사용할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2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가장 먼저 </a:t>
            </a:r>
            <a:r>
              <a:rPr lang="ko-KR" altLang="en-US" dirty="0" err="1" smtClean="0"/>
              <a:t>요고요고란</a:t>
            </a:r>
            <a:r>
              <a:rPr lang="ko-KR" altLang="en-US" dirty="0" smtClean="0"/>
              <a:t> 무엇인가를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다음은 간단하게 </a:t>
            </a:r>
            <a:r>
              <a:rPr lang="ko-KR" altLang="en-US" dirty="0" err="1" smtClean="0"/>
              <a:t>기술스택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스케줄에 대해 말씀드리겠습니다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48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현재는 데이터 전처리 단계 진행중이구요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손석희 앵커의 목소리파일과 </a:t>
            </a:r>
            <a:r>
              <a:rPr lang="en-US" altLang="ko-KR" dirty="0" smtClean="0"/>
              <a:t>600</a:t>
            </a:r>
            <a:r>
              <a:rPr lang="ko-KR" altLang="en-US" dirty="0" smtClean="0"/>
              <a:t>여개의 레시피</a:t>
            </a:r>
            <a:r>
              <a:rPr lang="en-US" altLang="ko-KR" dirty="0" smtClean="0"/>
              <a:t>, 110</a:t>
            </a:r>
            <a:r>
              <a:rPr lang="ko-KR" altLang="en-US" dirty="0" smtClean="0"/>
              <a:t>가지 종류인 재료들을 만 </a:t>
            </a:r>
            <a:r>
              <a:rPr lang="ko-KR" altLang="en-US" dirty="0" err="1" smtClean="0"/>
              <a:t>오천장의</a:t>
            </a:r>
            <a:r>
              <a:rPr lang="ko-KR" altLang="en-US" dirty="0" smtClean="0"/>
              <a:t> 이미지를 수집했습니다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87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팀원들이 맡은 역할은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99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팀원들이 맡은 역할은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72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0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요고요고란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8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YOGOYOGO</a:t>
            </a:r>
            <a:r>
              <a:rPr lang="ko-KR" altLang="en-US" dirty="0" smtClean="0"/>
              <a:t>의 시작은 단순한 궁금증에서 시작되었습니다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TV</a:t>
            </a:r>
            <a:r>
              <a:rPr lang="ko-KR" altLang="en-US" dirty="0" smtClean="0"/>
              <a:t>나 유튜브에선 맛있는 요리가 많고</a:t>
            </a:r>
            <a:r>
              <a:rPr lang="en-US" altLang="ko-KR" dirty="0" smtClean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밖에 나가서 맛있는 건 </a:t>
            </a:r>
            <a:r>
              <a:rPr lang="ko-KR" altLang="en-US" dirty="0" err="1" smtClean="0"/>
              <a:t>사먹기에</a:t>
            </a:r>
            <a:r>
              <a:rPr lang="ko-KR" altLang="en-US" dirty="0" smtClean="0"/>
              <a:t> 좀 걱정되기도 하고</a:t>
            </a:r>
            <a:r>
              <a:rPr lang="en-US" altLang="ko-KR" dirty="0" smtClean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그치만</a:t>
            </a:r>
            <a:r>
              <a:rPr lang="ko-KR" altLang="en-US" dirty="0" smtClean="0"/>
              <a:t> 맛있는 음식으로 스트레스도 </a:t>
            </a:r>
            <a:r>
              <a:rPr lang="ko-KR" altLang="en-US" dirty="0" err="1" smtClean="0"/>
              <a:t>풀고싶고</a:t>
            </a:r>
            <a:r>
              <a:rPr lang="en-US" altLang="ko-KR" dirty="0" smtClean="0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</a:t>
            </a:r>
            <a:r>
              <a:rPr lang="ko-KR" altLang="en-US" dirty="0" smtClean="0"/>
              <a:t>그럼 지금 있는 재료로 손쉽게 요리할 순 없을까</a:t>
            </a:r>
            <a:r>
              <a:rPr lang="en-US" altLang="ko-KR" dirty="0" smtClean="0"/>
              <a:t>?”</a:t>
            </a:r>
          </a:p>
          <a:p>
            <a:r>
              <a:rPr lang="ko-KR" altLang="en-US" dirty="0" smtClean="0"/>
              <a:t>라는 궁금증이 생겼고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“</a:t>
            </a:r>
            <a:r>
              <a:rPr lang="ko-KR" altLang="en-US" dirty="0" smtClean="0"/>
              <a:t>그렇다면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지금 있는 재료들로 집에서 </a:t>
            </a:r>
            <a:r>
              <a:rPr lang="ko-KR" altLang="en-US" baseline="0" dirty="0" err="1" smtClean="0"/>
              <a:t>재밌고</a:t>
            </a:r>
            <a:r>
              <a:rPr lang="ko-KR" altLang="en-US" baseline="0" dirty="0" smtClean="0"/>
              <a:t> 맛있게 만들어보자</a:t>
            </a:r>
            <a:r>
              <a:rPr lang="en-US" altLang="ko-KR" baseline="0" dirty="0" smtClean="0"/>
              <a:t>!!!”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는 결심을 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80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음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냉장고에 </a:t>
            </a:r>
            <a:r>
              <a:rPr lang="ko-KR" altLang="en-US" baseline="0" dirty="0" err="1" smtClean="0"/>
              <a:t>어떤게</a:t>
            </a:r>
            <a:r>
              <a:rPr lang="ko-KR" altLang="en-US" baseline="0" dirty="0" smtClean="0"/>
              <a:t> 있는지 확인해볼까요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단호박 바지락 </a:t>
            </a:r>
            <a:r>
              <a:rPr lang="ko-KR" altLang="en-US" baseline="0" dirty="0" err="1" smtClean="0"/>
              <a:t>생닭</a:t>
            </a:r>
            <a:r>
              <a:rPr lang="en-US" altLang="ko-KR" baseline="0" dirty="0" smtClean="0"/>
              <a:t>(?) </a:t>
            </a:r>
            <a:r>
              <a:rPr lang="ko-KR" altLang="en-US" baseline="0" dirty="0" smtClean="0"/>
              <a:t>소면</a:t>
            </a:r>
            <a:r>
              <a:rPr lang="en-US" altLang="ko-KR" baseline="0" dirty="0" smtClean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건강하게 단호박으로 한번 만들어봅시다</a:t>
            </a:r>
            <a:r>
              <a:rPr lang="en-US" altLang="ko-KR" baseline="0" dirty="0" smtClean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3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자 그런데 이제부터 무엇을 해볼까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여러분은 시작의 기로에 서있는 상황입니다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순간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이제 </a:t>
            </a:r>
            <a:r>
              <a:rPr lang="ko-KR" altLang="en-US" baseline="0" dirty="0" err="1" smtClean="0"/>
              <a:t>요고요고가</a:t>
            </a:r>
            <a:r>
              <a:rPr lang="ko-KR" altLang="en-US" baseline="0" dirty="0" smtClean="0"/>
              <a:t> 힘을 발휘합니다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3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저희가 기획중인 레시피 검색에 대해 말씀드리겠습니다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 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사진으로 레시피 검색하는 기능입니다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갖고있는 재료들을 </a:t>
            </a:r>
            <a:r>
              <a:rPr lang="ko-KR" altLang="en-US" baseline="0" dirty="0" err="1" smtClean="0"/>
              <a:t>사진찍어</a:t>
            </a:r>
            <a:r>
              <a:rPr lang="ko-KR" altLang="en-US" baseline="0" dirty="0" smtClean="0"/>
              <a:t> 불러온다면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자동으로 </a:t>
            </a:r>
            <a:r>
              <a:rPr lang="ko-KR" altLang="en-US" baseline="0" dirty="0" err="1" smtClean="0"/>
              <a:t>요고요고가</a:t>
            </a:r>
            <a:r>
              <a:rPr lang="ko-KR" altLang="en-US" baseline="0" dirty="0" smtClean="0"/>
              <a:t> 어떤 재료인지 분석해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재료들로 만들 수 있는 레시피를 추천해주도록 하는 기능이죠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7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둘 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말로 레시피를 검색하는 기능입니다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직접 텍스트로 검색하기 귀찮을 때가 있죠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그 때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이 버튼을 눌러 요리에 사용할 재료를 말해주면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음성인식으로 어떤 레시피를 가져올지 분석해 </a:t>
            </a:r>
            <a:r>
              <a:rPr lang="ko-KR" altLang="en-US" baseline="0" dirty="0" err="1" smtClean="0"/>
              <a:t>줄겁니다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4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셋 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그냥 타이핑해서 </a:t>
            </a:r>
            <a:r>
              <a:rPr lang="ko-KR" altLang="en-US" baseline="0" dirty="0" err="1" smtClean="0"/>
              <a:t>검색해보고싶다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그러면 이곳에서 검색하는 기능을 넣을 예정입니다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0533-A710-4E63-83C5-B38AB0609E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4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0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7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8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67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0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3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9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4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8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4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6B79-D477-414A-A7B6-254DF6660C3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BB76B-4EF4-450A-8E6C-97D9971F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0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3"/>
          <a:stretch/>
        </p:blipFill>
        <p:spPr>
          <a:xfrm>
            <a:off x="2637691" y="267066"/>
            <a:ext cx="2295525" cy="1943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514" y="2210167"/>
            <a:ext cx="2744726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r>
              <a:rPr lang="en-US" altLang="ko-KR" sz="35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</a:p>
          <a:p>
            <a:pPr algn="r"/>
            <a:endParaRPr lang="en-US" altLang="ko-KR" sz="28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28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Seoul </a:t>
            </a:r>
            <a:r>
              <a:rPr lang="en-US" altLang="ko-KR" sz="28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A203</a:t>
            </a:r>
            <a:r>
              <a:rPr lang="en-US" altLang="ko-KR" sz="28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8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2800" spc="-1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06893" y="3301541"/>
            <a:ext cx="587241" cy="58724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945240" y="2556416"/>
            <a:ext cx="587241" cy="58724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71"/>
          <a:stretch/>
        </p:blipFill>
        <p:spPr>
          <a:xfrm rot="6300000">
            <a:off x="2317555" y="2611245"/>
            <a:ext cx="780043" cy="67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0" b="15353"/>
          <a:stretch/>
        </p:blipFill>
        <p:spPr>
          <a:xfrm rot="12600000">
            <a:off x="6600123" y="1755695"/>
            <a:ext cx="513276" cy="908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165096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방진호</a:t>
            </a:r>
            <a:r>
              <a:rPr lang="en-US" altLang="ko-KR" sz="25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</a:t>
            </a:r>
            <a:r>
              <a:rPr lang="ko-KR" altLang="en-US" sz="2500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신채민</a:t>
            </a:r>
            <a:r>
              <a:rPr lang="en-US" altLang="ko-KR" sz="25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</a:t>
            </a:r>
            <a:r>
              <a:rPr lang="ko-KR" altLang="en-US" sz="2500" spc="-100" dirty="0" err="1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윤규희</a:t>
            </a:r>
            <a:r>
              <a:rPr lang="en-US" altLang="ko-KR" sz="25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</a:t>
            </a:r>
            <a:r>
              <a:rPr lang="ko-KR" altLang="en-US" sz="2500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이대직</a:t>
            </a:r>
            <a:r>
              <a:rPr lang="en-US" altLang="ko-KR" sz="25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	</a:t>
            </a:r>
            <a:r>
              <a:rPr lang="ko-KR" altLang="en-US" sz="25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이주희</a:t>
            </a:r>
            <a:endParaRPr lang="en-US" altLang="ko-KR" sz="2500" spc="-1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9" y="913095"/>
            <a:ext cx="3339419" cy="54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9" y="913095"/>
            <a:ext cx="3339419" cy="542655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557" y="2224976"/>
            <a:ext cx="4073183" cy="8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52" y="852136"/>
            <a:ext cx="3481754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52" y="852136"/>
            <a:ext cx="3481754" cy="56578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271" y="5326366"/>
            <a:ext cx="1528392" cy="5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/>
          <p:cNvGrpSpPr/>
          <p:nvPr/>
        </p:nvGrpSpPr>
        <p:grpSpPr>
          <a:xfrm>
            <a:off x="3028795" y="868491"/>
            <a:ext cx="3366868" cy="5471160"/>
            <a:chOff x="3028795" y="868491"/>
            <a:chExt cx="3366868" cy="54711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795" y="868491"/>
              <a:ext cx="3366868" cy="54711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023360" y="3489960"/>
              <a:ext cx="8534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손석희</a:t>
              </a:r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6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/>
          <p:cNvGrpSpPr/>
          <p:nvPr/>
        </p:nvGrpSpPr>
        <p:grpSpPr>
          <a:xfrm>
            <a:off x="3028795" y="868491"/>
            <a:ext cx="3366868" cy="5471160"/>
            <a:chOff x="3028795" y="868491"/>
            <a:chExt cx="3366868" cy="54711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795" y="868491"/>
              <a:ext cx="3366868" cy="547116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023360" y="3489960"/>
              <a:ext cx="8534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손석희</a:t>
              </a:r>
              <a:endPara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3" y="1203548"/>
            <a:ext cx="1276198" cy="12761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1979753" y="2597407"/>
            <a:ext cx="5464959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i="1" dirty="0" smtClean="0">
                <a:solidFill>
                  <a:srgbClr val="554F4D"/>
                </a:solidFill>
              </a:rPr>
              <a:t>“</a:t>
            </a:r>
          </a:p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손석희는 대한민국의 언론인으로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,</a:t>
            </a:r>
          </a:p>
          <a:p>
            <a:pPr algn="ctr"/>
            <a:r>
              <a:rPr lang="en-US" altLang="ko-KR" sz="2800" i="1" dirty="0" smtClean="0">
                <a:solidFill>
                  <a:srgbClr val="554F4D"/>
                </a:solidFill>
              </a:rPr>
              <a:t>JTBC </a:t>
            </a:r>
            <a:r>
              <a:rPr lang="ko-KR" altLang="en-US" sz="2800" i="1" dirty="0" smtClean="0">
                <a:solidFill>
                  <a:srgbClr val="554F4D"/>
                </a:solidFill>
              </a:rPr>
              <a:t>보도 담당 사장이다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.</a:t>
            </a:r>
            <a:endParaRPr lang="en-US" altLang="ko-KR" sz="2800" i="1" dirty="0">
              <a:solidFill>
                <a:srgbClr val="554F4D"/>
              </a:solidFill>
            </a:endParaRPr>
          </a:p>
          <a:p>
            <a:pPr algn="ctr"/>
            <a:r>
              <a:rPr lang="en-US" altLang="ko-KR" sz="3500" i="1" dirty="0" smtClean="0">
                <a:solidFill>
                  <a:srgbClr val="554F4D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5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18" y="923081"/>
            <a:ext cx="3267622" cy="53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19685377">
            <a:off x="1951439" y="1833838"/>
            <a:ext cx="621097" cy="5730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2700000">
            <a:off x="7135916" y="2998614"/>
            <a:ext cx="621097" cy="573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675628">
            <a:off x="7018870" y="2946747"/>
            <a:ext cx="621097" cy="5730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14400000">
            <a:off x="1004239" y="4824714"/>
            <a:ext cx="412080" cy="3802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99411" y="2312744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좋아요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8894" y="3594814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팔로우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93546" y="5211846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나만의 레시피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20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566799"/>
            <a:ext cx="2937140" cy="4772852"/>
          </a:xfrm>
          <a:prstGeom prst="rect">
            <a:avLst/>
          </a:prstGeom>
        </p:spPr>
      </p:pic>
      <p:pic>
        <p:nvPicPr>
          <p:cNvPr id="21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9462027">
            <a:off x="1134459" y="4837743"/>
            <a:ext cx="621097" cy="573096"/>
          </a:xfrm>
          <a:prstGeom prst="rect">
            <a:avLst/>
          </a:prstGeom>
        </p:spPr>
      </p:pic>
      <p:pic>
        <p:nvPicPr>
          <p:cNvPr id="22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 rot="675628">
            <a:off x="1051725" y="4621948"/>
            <a:ext cx="621097" cy="5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33775" y="2390775"/>
            <a:ext cx="2076450" cy="20764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700000">
            <a:off x="4388823" y="1580612"/>
            <a:ext cx="14622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66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Isosceles Triangle 6"/>
          <p:cNvSpPr/>
          <p:nvPr/>
        </p:nvSpPr>
        <p:spPr>
          <a:xfrm rot="13500000">
            <a:off x="2312811" y="3125422"/>
            <a:ext cx="2972411" cy="2159547"/>
          </a:xfrm>
          <a:prstGeom prst="triangle">
            <a:avLst/>
          </a:prstGeom>
          <a:solidFill>
            <a:srgbClr val="8BC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78078" y="3408878"/>
            <a:ext cx="264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  <a:endParaRPr lang="ko-KR" altLang="en-US" sz="2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525575" y="2899824"/>
            <a:ext cx="635971" cy="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041673" y="2079231"/>
            <a:ext cx="3060654" cy="3106880"/>
            <a:chOff x="2797221" y="2217474"/>
            <a:chExt cx="3515615" cy="3568712"/>
          </a:xfrm>
        </p:grpSpPr>
        <p:sp>
          <p:nvSpPr>
            <p:cNvPr id="2" name="Oval 1"/>
            <p:cNvSpPr/>
            <p:nvPr/>
          </p:nvSpPr>
          <p:spPr>
            <a:xfrm>
              <a:off x="3162300" y="2590800"/>
              <a:ext cx="2819400" cy="281940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2700000">
              <a:off x="5403055" y="2217473"/>
              <a:ext cx="683134" cy="113642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18900000">
              <a:off x="2968672" y="2217474"/>
              <a:ext cx="683134" cy="113642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13500000">
              <a:off x="3023869" y="4649758"/>
              <a:ext cx="683134" cy="113642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8100000">
              <a:off x="5458252" y="4649757"/>
              <a:ext cx="683134" cy="1136429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6078065" y="221240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알고리즘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77833" y="2621290"/>
            <a:ext cx="2553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Naïve Bayes Classifier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0232" y="432481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웹개발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77833" y="4691413"/>
            <a:ext cx="2553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React Native, expo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Flask</a:t>
            </a:r>
          </a:p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MySql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3396" y="221240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81783" y="2597124"/>
            <a:ext cx="3249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인식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카카오 음성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합성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Deep Voice 2 +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Tacotron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8697" y="4324813"/>
            <a:ext cx="245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기반 레시피 검색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4784" y="4691413"/>
            <a:ext cx="2553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Tensorflow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CNN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62016" y="3308347"/>
            <a:ext cx="204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b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/>
          <a:stretch/>
        </p:blipFill>
        <p:spPr>
          <a:xfrm>
            <a:off x="5038725" y="0"/>
            <a:ext cx="362635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4735" y="294967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5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63022" y="658426"/>
            <a:ext cx="817599" cy="933450"/>
            <a:chOff x="2719243" y="2390775"/>
            <a:chExt cx="2890982" cy="330062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33775" y="2390775"/>
              <a:ext cx="2076450" cy="207645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Isosceles Triangle 6"/>
            <p:cNvSpPr/>
            <p:nvPr/>
          </p:nvSpPr>
          <p:spPr>
            <a:xfrm rot="13500000">
              <a:off x="2312811" y="3125422"/>
              <a:ext cx="2972411" cy="2159547"/>
            </a:xfrm>
            <a:prstGeom prst="triangle">
              <a:avLst/>
            </a:prstGeom>
            <a:solidFill>
              <a:srgbClr val="8BC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658928" y="850599"/>
            <a:ext cx="264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Introduce</a:t>
            </a:r>
          </a:p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YOGOYOGO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4735" y="1891045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5400" spc="-1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63022" y="2254504"/>
            <a:ext cx="817599" cy="933450"/>
            <a:chOff x="2719243" y="2390775"/>
            <a:chExt cx="2890982" cy="3300626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33775" y="2390775"/>
              <a:ext cx="2076450" cy="207645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 rot="13500000">
              <a:off x="2312811" y="3125422"/>
              <a:ext cx="2972411" cy="2159547"/>
            </a:xfrm>
            <a:prstGeom prst="triangle">
              <a:avLst/>
            </a:prstGeom>
            <a:solidFill>
              <a:srgbClr val="8BC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58928" y="2446677"/>
            <a:ext cx="26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4735" y="3487123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5400" spc="-1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63022" y="3850582"/>
            <a:ext cx="817599" cy="933450"/>
            <a:chOff x="2719243" y="2390775"/>
            <a:chExt cx="2890982" cy="330062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533775" y="2390775"/>
              <a:ext cx="2076450" cy="207645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/>
            <p:cNvSpPr/>
            <p:nvPr/>
          </p:nvSpPr>
          <p:spPr>
            <a:xfrm rot="13500000">
              <a:off x="2312811" y="3125422"/>
              <a:ext cx="2972411" cy="2159547"/>
            </a:xfrm>
            <a:prstGeom prst="triangle">
              <a:avLst/>
            </a:prstGeom>
            <a:solidFill>
              <a:srgbClr val="8BC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58928" y="4042755"/>
            <a:ext cx="26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4735" y="5178637"/>
            <a:ext cx="59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5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3" name="Group 16"/>
          <p:cNvGrpSpPr/>
          <p:nvPr/>
        </p:nvGrpSpPr>
        <p:grpSpPr>
          <a:xfrm>
            <a:off x="2563022" y="5542096"/>
            <a:ext cx="817599" cy="933450"/>
            <a:chOff x="2719243" y="2390775"/>
            <a:chExt cx="2890982" cy="3300626"/>
          </a:xfrm>
        </p:grpSpPr>
        <p:cxnSp>
          <p:nvCxnSpPr>
            <p:cNvPr id="24" name="Straight Connector 17"/>
            <p:cNvCxnSpPr/>
            <p:nvPr/>
          </p:nvCxnSpPr>
          <p:spPr>
            <a:xfrm>
              <a:off x="3533775" y="2390775"/>
              <a:ext cx="2076450" cy="207645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sosceles Triangle 18"/>
            <p:cNvSpPr/>
            <p:nvPr/>
          </p:nvSpPr>
          <p:spPr>
            <a:xfrm rot="13500000">
              <a:off x="2312811" y="3125422"/>
              <a:ext cx="2972411" cy="2159547"/>
            </a:xfrm>
            <a:prstGeom prst="triangle">
              <a:avLst/>
            </a:prstGeom>
            <a:solidFill>
              <a:srgbClr val="8BC4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58928" y="5734269"/>
            <a:ext cx="264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3406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041673" y="2079231"/>
            <a:ext cx="3060654" cy="3106880"/>
            <a:chOff x="2797221" y="2217474"/>
            <a:chExt cx="3515615" cy="3568712"/>
          </a:xfrm>
        </p:grpSpPr>
        <p:sp>
          <p:nvSpPr>
            <p:cNvPr id="2" name="Oval 1"/>
            <p:cNvSpPr/>
            <p:nvPr/>
          </p:nvSpPr>
          <p:spPr>
            <a:xfrm>
              <a:off x="3162300" y="2590800"/>
              <a:ext cx="2819400" cy="281940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2700000">
              <a:off x="5403055" y="2217473"/>
              <a:ext cx="683134" cy="113642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18900000">
              <a:off x="2968672" y="2217474"/>
              <a:ext cx="683134" cy="113642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13500000">
              <a:off x="3023869" y="4649758"/>
              <a:ext cx="683134" cy="113642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1" t="5639" r="27657" b="17138"/>
            <a:stretch/>
          </p:blipFill>
          <p:spPr>
            <a:xfrm rot="8100000">
              <a:off x="5458252" y="4649757"/>
              <a:ext cx="683134" cy="1136429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6078065" y="221240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알고리즘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77833" y="2621290"/>
            <a:ext cx="2553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Naïve Bayes Classifier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0232" y="432481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웹개발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77833" y="4691413"/>
            <a:ext cx="2553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React Native, expo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Flask</a:t>
            </a:r>
          </a:p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MySql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3396" y="221240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81783" y="2597124"/>
            <a:ext cx="3249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인식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카카오 음성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합성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Deep Voice 2 +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Tacotron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8697" y="4324813"/>
            <a:ext cx="245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pc="-1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기반 레시피 검색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4784" y="4691413"/>
            <a:ext cx="2553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Tensorflow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CNN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62016" y="3308347"/>
            <a:ext cx="204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b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63203" y="113782"/>
            <a:ext cx="4570238" cy="2828925"/>
            <a:chOff x="750526" y="1092677"/>
            <a:chExt cx="4570238" cy="2828925"/>
          </a:xfrm>
        </p:grpSpPr>
        <p:grpSp>
          <p:nvGrpSpPr>
            <p:cNvPr id="26" name="Group 3"/>
            <p:cNvGrpSpPr/>
            <p:nvPr/>
          </p:nvGrpSpPr>
          <p:grpSpPr>
            <a:xfrm>
              <a:off x="750526" y="1092677"/>
              <a:ext cx="3068928" cy="2828925"/>
              <a:chOff x="1870556" y="830102"/>
              <a:chExt cx="4028357" cy="3713323"/>
            </a:xfrm>
          </p:grpSpPr>
          <p:pic>
            <p:nvPicPr>
              <p:cNvPr id="27" name="Picture 2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13" t="4854" r="9110" b="19658"/>
              <a:stretch/>
            </p:blipFill>
            <p:spPr>
              <a:xfrm>
                <a:off x="1870556" y="830102"/>
                <a:ext cx="3958744" cy="371332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725694" y="2373437"/>
                <a:ext cx="1173219" cy="52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00" dirty="0" smtClean="0">
                    <a:solidFill>
                      <a:srgbClr val="8BC4B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시간</a:t>
                </a:r>
                <a:endParaRPr lang="ko-KR" altLang="en-US" sz="2000" spc="-100" dirty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Oval 26"/>
              <p:cNvSpPr/>
              <p:nvPr/>
            </p:nvSpPr>
            <p:spPr>
              <a:xfrm>
                <a:off x="3024194" y="1896231"/>
                <a:ext cx="1581063" cy="1581063"/>
              </a:xfrm>
              <a:prstGeom prst="ellipse">
                <a:avLst/>
              </a:prstGeom>
              <a:solidFill>
                <a:srgbClr val="8BC4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988704" y="2132763"/>
                <a:ext cx="1722447" cy="109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spc="-1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15+</a:t>
                </a:r>
                <a:endParaRPr lang="ko-KR" altLang="en-US" sz="4800" spc="-1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598317" y="2212403"/>
              <a:ext cx="172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목소리 파일</a:t>
              </a:r>
              <a:endPara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584841" y="1286777"/>
            <a:ext cx="4570238" cy="2828925"/>
            <a:chOff x="750526" y="1092677"/>
            <a:chExt cx="4570238" cy="2828925"/>
          </a:xfrm>
        </p:grpSpPr>
        <p:grpSp>
          <p:nvGrpSpPr>
            <p:cNvPr id="62" name="Group 3"/>
            <p:cNvGrpSpPr/>
            <p:nvPr/>
          </p:nvGrpSpPr>
          <p:grpSpPr>
            <a:xfrm>
              <a:off x="750526" y="1092677"/>
              <a:ext cx="3068928" cy="2828925"/>
              <a:chOff x="1870556" y="830102"/>
              <a:chExt cx="4028357" cy="3713323"/>
            </a:xfrm>
          </p:grpSpPr>
          <p:pic>
            <p:nvPicPr>
              <p:cNvPr id="64" name="Picture 2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13" t="4854" r="9110" b="19658"/>
              <a:stretch/>
            </p:blipFill>
            <p:spPr>
              <a:xfrm>
                <a:off x="1870556" y="830102"/>
                <a:ext cx="3958744" cy="3713323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4725694" y="2373437"/>
                <a:ext cx="1173219" cy="52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00" dirty="0">
                    <a:solidFill>
                      <a:srgbClr val="8BC4B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개</a:t>
                </a:r>
              </a:p>
            </p:txBody>
          </p:sp>
          <p:sp>
            <p:nvSpPr>
              <p:cNvPr id="66" name="Oval 26"/>
              <p:cNvSpPr/>
              <p:nvPr/>
            </p:nvSpPr>
            <p:spPr>
              <a:xfrm>
                <a:off x="3024194" y="1896231"/>
                <a:ext cx="1581063" cy="1581063"/>
              </a:xfrm>
              <a:prstGeom prst="ellipse">
                <a:avLst/>
              </a:prstGeom>
              <a:solidFill>
                <a:srgbClr val="8BC4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988704" y="2209681"/>
                <a:ext cx="1722447" cy="82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spc="-1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600+</a:t>
                </a:r>
                <a:endParaRPr lang="ko-KR" altLang="en-US" sz="3500" spc="-1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598317" y="2268438"/>
              <a:ext cx="172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레시피</a:t>
              </a:r>
              <a:endPara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85549" y="3395587"/>
            <a:ext cx="4773826" cy="3093009"/>
            <a:chOff x="604798" y="939754"/>
            <a:chExt cx="4773826" cy="3093009"/>
          </a:xfrm>
        </p:grpSpPr>
        <p:grpSp>
          <p:nvGrpSpPr>
            <p:cNvPr id="69" name="Group 3"/>
            <p:cNvGrpSpPr/>
            <p:nvPr/>
          </p:nvGrpSpPr>
          <p:grpSpPr>
            <a:xfrm>
              <a:off x="604798" y="939754"/>
              <a:ext cx="3202490" cy="3093009"/>
              <a:chOff x="1679270" y="629371"/>
              <a:chExt cx="4203673" cy="4059967"/>
            </a:xfrm>
          </p:grpSpPr>
          <p:pic>
            <p:nvPicPr>
              <p:cNvPr id="71" name="Picture 2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13" t="4854" r="9110" b="19658"/>
              <a:stretch/>
            </p:blipFill>
            <p:spPr>
              <a:xfrm>
                <a:off x="1679270" y="629371"/>
                <a:ext cx="4203673" cy="4059967"/>
              </a:xfrm>
              <a:prstGeom prst="rect">
                <a:avLst/>
              </a:prstGeom>
            </p:spPr>
          </p:pic>
          <p:sp>
            <p:nvSpPr>
              <p:cNvPr id="72" name="TextBox 71"/>
              <p:cNvSpPr txBox="1"/>
              <p:nvPr/>
            </p:nvSpPr>
            <p:spPr>
              <a:xfrm>
                <a:off x="4556431" y="2252949"/>
                <a:ext cx="1173219" cy="52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00" dirty="0" smtClean="0">
                    <a:solidFill>
                      <a:srgbClr val="8BC4BD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</a:t>
                </a:r>
                <a:endParaRPr lang="ko-KR" altLang="en-US" sz="2000" spc="-100" dirty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73" name="Oval 26"/>
              <p:cNvSpPr/>
              <p:nvPr/>
            </p:nvSpPr>
            <p:spPr>
              <a:xfrm>
                <a:off x="2711546" y="1667445"/>
                <a:ext cx="1936136" cy="1878226"/>
              </a:xfrm>
              <a:prstGeom prst="ellipse">
                <a:avLst/>
              </a:prstGeom>
              <a:solidFill>
                <a:srgbClr val="8BC4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712656" y="2132763"/>
                <a:ext cx="1998495" cy="82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500" spc="-1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1.5</a:t>
                </a:r>
                <a:r>
                  <a:rPr lang="ko-KR" altLang="en-US" sz="3500" spc="-1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만</a:t>
                </a:r>
                <a:r>
                  <a:rPr lang="en-US" altLang="ko-KR" sz="3500" spc="-10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+</a:t>
                </a:r>
                <a:endParaRPr lang="ko-KR" altLang="en-US" sz="3500" spc="-1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3656177" y="2160978"/>
              <a:ext cx="172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 파일</a:t>
              </a:r>
              <a:endParaRPr lang="ko-KR" altLang="en-US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30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33775" y="2390775"/>
            <a:ext cx="2076450" cy="20764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700000">
            <a:off x="4388823" y="1580612"/>
            <a:ext cx="14622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66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Isosceles Triangle 6"/>
          <p:cNvSpPr/>
          <p:nvPr/>
        </p:nvSpPr>
        <p:spPr>
          <a:xfrm rot="13500000">
            <a:off x="2312811" y="3125422"/>
            <a:ext cx="2972411" cy="2159547"/>
          </a:xfrm>
          <a:prstGeom prst="triangle">
            <a:avLst/>
          </a:prstGeom>
          <a:solidFill>
            <a:srgbClr val="8BC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78078" y="3408878"/>
            <a:ext cx="264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ROLE</a:t>
            </a:r>
            <a:endParaRPr lang="ko-KR" altLang="en-US" sz="2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525575" y="2899824"/>
            <a:ext cx="635971" cy="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015418" y="1389306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방진호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5418" y="1780058"/>
            <a:ext cx="2392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재료 이미지 분석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ROLE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5639" r="27657" b="17138"/>
          <a:stretch/>
        </p:blipFill>
        <p:spPr>
          <a:xfrm>
            <a:off x="5278094" y="1485759"/>
            <a:ext cx="668339" cy="11118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992694" y="1389306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신채민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22"/>
          <p:cNvSpPr/>
          <p:nvPr/>
        </p:nvSpPr>
        <p:spPr>
          <a:xfrm>
            <a:off x="5992694" y="1780058"/>
            <a:ext cx="2392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빅데이터 기반 레시피 추천 알고리즘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Backend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06172" y="3137605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윤규희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Rectangle 22"/>
          <p:cNvSpPr/>
          <p:nvPr/>
        </p:nvSpPr>
        <p:spPr>
          <a:xfrm>
            <a:off x="5992694" y="3533088"/>
            <a:ext cx="2392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빅데이터 기반 레시피 추천 알고리즘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24556" y="3147613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이주희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Rectangle 22"/>
          <p:cNvSpPr/>
          <p:nvPr/>
        </p:nvSpPr>
        <p:spPr>
          <a:xfrm>
            <a:off x="2024556" y="3538365"/>
            <a:ext cx="2392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재료 이미지 분석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Backend, DB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스키마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4556" y="4868981"/>
            <a:ext cx="172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이대직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Rectangle 22"/>
          <p:cNvSpPr/>
          <p:nvPr/>
        </p:nvSpPr>
        <p:spPr>
          <a:xfrm>
            <a:off x="2024556" y="5259733"/>
            <a:ext cx="2392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인식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Frontend</a:t>
            </a:r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4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3904" r="10629" b="18655"/>
          <a:stretch/>
        </p:blipFill>
        <p:spPr>
          <a:xfrm>
            <a:off x="1293627" y="1520611"/>
            <a:ext cx="730929" cy="724838"/>
          </a:xfrm>
          <a:prstGeom prst="rect">
            <a:avLst/>
          </a:prstGeom>
        </p:spPr>
      </p:pic>
      <p:pic>
        <p:nvPicPr>
          <p:cNvPr id="55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3"/>
          <a:stretch/>
        </p:blipFill>
        <p:spPr>
          <a:xfrm>
            <a:off x="1215305" y="3220727"/>
            <a:ext cx="993367" cy="840858"/>
          </a:xfrm>
          <a:prstGeom prst="rect">
            <a:avLst/>
          </a:prstGeom>
        </p:spPr>
      </p:pic>
      <p:pic>
        <p:nvPicPr>
          <p:cNvPr id="56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t="3687" r="20173" b="15835"/>
          <a:stretch/>
        </p:blipFill>
        <p:spPr>
          <a:xfrm>
            <a:off x="1293627" y="4868981"/>
            <a:ext cx="721791" cy="1037925"/>
          </a:xfrm>
          <a:prstGeom prst="rect">
            <a:avLst/>
          </a:prstGeom>
        </p:spPr>
      </p:pic>
      <p:pic>
        <p:nvPicPr>
          <p:cNvPr id="57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3"/>
          <a:stretch/>
        </p:blipFill>
        <p:spPr>
          <a:xfrm>
            <a:off x="5146601" y="3349964"/>
            <a:ext cx="1023846" cy="8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33775" y="2390775"/>
            <a:ext cx="2076450" cy="20764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700000">
            <a:off x="4388823" y="1580612"/>
            <a:ext cx="14622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166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Isosceles Triangle 6"/>
          <p:cNvSpPr/>
          <p:nvPr/>
        </p:nvSpPr>
        <p:spPr>
          <a:xfrm rot="13500000">
            <a:off x="2312811" y="3125422"/>
            <a:ext cx="2972411" cy="2159547"/>
          </a:xfrm>
          <a:prstGeom prst="triangle">
            <a:avLst/>
          </a:prstGeom>
          <a:solidFill>
            <a:srgbClr val="8BC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78078" y="3408878"/>
            <a:ext cx="264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  <a:endParaRPr lang="ko-KR" altLang="en-US" sz="2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525575" y="2899824"/>
            <a:ext cx="635971" cy="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1931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아이디어 기획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252264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기능 목록 상세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와이어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프레임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구성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데이터 수집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전처리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9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2522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AI 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인식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합성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이미지 재료 분석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빅데이터 추천 알고리즘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6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25226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앱 개발</a:t>
            </a:r>
            <a:r>
              <a:rPr lang="en-US" altLang="ko-KR" sz="14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(Back, Front)</a:t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AWS</a:t>
            </a:r>
            <a:r>
              <a:rPr lang="ko-KR" altLang="en-US" sz="14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초기 설정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6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2522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배포</a:t>
            </a:r>
            <a:r>
              <a:rPr lang="en-US" altLang="ko-KR" sz="14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(AWS, Android, iOS)</a:t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도메인 연동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Bugfix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SCHEDULE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34B3CFE2-75E1-4EAE-A36D-08D9FB631765}"/>
              </a:ext>
            </a:extLst>
          </p:cNvPr>
          <p:cNvSpPr/>
          <p:nvPr/>
        </p:nvSpPr>
        <p:spPr>
          <a:xfrm>
            <a:off x="764935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91582ED-A9C5-4ACE-842A-69A4828F3324}"/>
              </a:ext>
            </a:extLst>
          </p:cNvPr>
          <p:cNvSpPr/>
          <p:nvPr/>
        </p:nvSpPr>
        <p:spPr>
          <a:xfrm>
            <a:off x="1270933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53D9C0-D3EF-44E4-9887-ED65274585C0}"/>
              </a:ext>
            </a:extLst>
          </p:cNvPr>
          <p:cNvSpPr/>
          <p:nvPr/>
        </p:nvSpPr>
        <p:spPr>
          <a:xfrm>
            <a:off x="1776934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A250073-05F5-4F8F-B71F-3FDD462668B3}"/>
              </a:ext>
            </a:extLst>
          </p:cNvPr>
          <p:cNvSpPr/>
          <p:nvPr/>
        </p:nvSpPr>
        <p:spPr>
          <a:xfrm>
            <a:off x="2282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884E87B-D2CF-40C1-B40B-99A6F7742BF7}"/>
              </a:ext>
            </a:extLst>
          </p:cNvPr>
          <p:cNvSpPr/>
          <p:nvPr/>
        </p:nvSpPr>
        <p:spPr>
          <a:xfrm>
            <a:off x="2788932" y="1868370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C988199-5CDF-46EC-A07E-956D0B170037}"/>
              </a:ext>
            </a:extLst>
          </p:cNvPr>
          <p:cNvSpPr/>
          <p:nvPr/>
        </p:nvSpPr>
        <p:spPr>
          <a:xfrm>
            <a:off x="764935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2BFDDDE-B66E-49A0-8C8A-44C503549A6D}"/>
              </a:ext>
            </a:extLst>
          </p:cNvPr>
          <p:cNvSpPr/>
          <p:nvPr/>
        </p:nvSpPr>
        <p:spPr>
          <a:xfrm>
            <a:off x="1270933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B41E03C-C65C-4FE9-83F1-C77136DD3069}"/>
              </a:ext>
            </a:extLst>
          </p:cNvPr>
          <p:cNvSpPr/>
          <p:nvPr/>
        </p:nvSpPr>
        <p:spPr>
          <a:xfrm>
            <a:off x="1776934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7A2363-4F1A-4753-AEB6-CEC599B8AF77}"/>
              </a:ext>
            </a:extLst>
          </p:cNvPr>
          <p:cNvSpPr/>
          <p:nvPr/>
        </p:nvSpPr>
        <p:spPr>
          <a:xfrm>
            <a:off x="2282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DA641F6-A9C5-401E-81A2-251E4DC00FAB}"/>
              </a:ext>
            </a:extLst>
          </p:cNvPr>
          <p:cNvSpPr/>
          <p:nvPr/>
        </p:nvSpPr>
        <p:spPr>
          <a:xfrm>
            <a:off x="2788932" y="2459102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0565E82-9EA5-4DBE-A91A-7E370AC43A64}"/>
              </a:ext>
            </a:extLst>
          </p:cNvPr>
          <p:cNvSpPr/>
          <p:nvPr/>
        </p:nvSpPr>
        <p:spPr>
          <a:xfrm>
            <a:off x="764935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328F673-832F-49EC-AABE-1C96771E29D3}"/>
              </a:ext>
            </a:extLst>
          </p:cNvPr>
          <p:cNvSpPr/>
          <p:nvPr/>
        </p:nvSpPr>
        <p:spPr>
          <a:xfrm>
            <a:off x="1270933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38B8842-00DE-4B93-A845-2EDE240189E6}"/>
              </a:ext>
            </a:extLst>
          </p:cNvPr>
          <p:cNvSpPr/>
          <p:nvPr/>
        </p:nvSpPr>
        <p:spPr>
          <a:xfrm>
            <a:off x="1776934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3A9F7-C5E7-425A-94E5-53C7E5C34FE8}"/>
              </a:ext>
            </a:extLst>
          </p:cNvPr>
          <p:cNvSpPr/>
          <p:nvPr/>
        </p:nvSpPr>
        <p:spPr>
          <a:xfrm>
            <a:off x="2282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3E5CAE0-C1F7-41A8-869F-E2C6466EBEAE}"/>
              </a:ext>
            </a:extLst>
          </p:cNvPr>
          <p:cNvSpPr/>
          <p:nvPr/>
        </p:nvSpPr>
        <p:spPr>
          <a:xfrm>
            <a:off x="2788932" y="3049833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588DFBCE-CDAE-4292-A403-138320EA68BF}"/>
              </a:ext>
            </a:extLst>
          </p:cNvPr>
          <p:cNvSpPr/>
          <p:nvPr/>
        </p:nvSpPr>
        <p:spPr>
          <a:xfrm>
            <a:off x="764935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2169CEA-2E3B-4136-BB84-8B413718804B}"/>
              </a:ext>
            </a:extLst>
          </p:cNvPr>
          <p:cNvSpPr/>
          <p:nvPr/>
        </p:nvSpPr>
        <p:spPr>
          <a:xfrm>
            <a:off x="1270933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892AE66-C719-47EC-AA3D-CC09F53C3DD1}"/>
              </a:ext>
            </a:extLst>
          </p:cNvPr>
          <p:cNvSpPr/>
          <p:nvPr/>
        </p:nvSpPr>
        <p:spPr>
          <a:xfrm>
            <a:off x="1776934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69D0D10-4A7D-481A-A1E2-8FC12539B39A}"/>
              </a:ext>
            </a:extLst>
          </p:cNvPr>
          <p:cNvSpPr/>
          <p:nvPr/>
        </p:nvSpPr>
        <p:spPr>
          <a:xfrm>
            <a:off x="2282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AE5302A-DF40-4A9F-98E1-43209D9AACA4}"/>
              </a:ext>
            </a:extLst>
          </p:cNvPr>
          <p:cNvSpPr/>
          <p:nvPr/>
        </p:nvSpPr>
        <p:spPr>
          <a:xfrm>
            <a:off x="2788932" y="3640565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38784D9-49B0-475A-BCC5-5BC955E5BE13}"/>
              </a:ext>
            </a:extLst>
          </p:cNvPr>
          <p:cNvSpPr/>
          <p:nvPr/>
        </p:nvSpPr>
        <p:spPr>
          <a:xfrm>
            <a:off x="764935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FF7FD82C-7295-40CE-90F4-A4E0B66DC4AD}"/>
              </a:ext>
            </a:extLst>
          </p:cNvPr>
          <p:cNvSpPr/>
          <p:nvPr/>
        </p:nvSpPr>
        <p:spPr>
          <a:xfrm>
            <a:off x="1270933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7EAD74C-FBAD-445D-9270-29205CB27440}"/>
              </a:ext>
            </a:extLst>
          </p:cNvPr>
          <p:cNvSpPr/>
          <p:nvPr/>
        </p:nvSpPr>
        <p:spPr>
          <a:xfrm>
            <a:off x="1776934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F3BFEB-C611-4110-96A6-F557CB60F094}"/>
              </a:ext>
            </a:extLst>
          </p:cNvPr>
          <p:cNvSpPr/>
          <p:nvPr/>
        </p:nvSpPr>
        <p:spPr>
          <a:xfrm>
            <a:off x="2282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DD5AAB9-4B23-413B-8FC4-179255542B4C}"/>
              </a:ext>
            </a:extLst>
          </p:cNvPr>
          <p:cNvSpPr/>
          <p:nvPr/>
        </p:nvSpPr>
        <p:spPr>
          <a:xfrm>
            <a:off x="2788932" y="4231297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4822028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CE3B466-945F-4DD2-81CF-E6A7BA79FC9B}"/>
              </a:ext>
            </a:extLst>
          </p:cNvPr>
          <p:cNvSpPr txBox="1"/>
          <p:nvPr/>
        </p:nvSpPr>
        <p:spPr>
          <a:xfrm>
            <a:off x="1498112" y="959683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7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rPr>
              <a:t>주</a:t>
            </a:r>
            <a:endParaRPr lang="ko-KR" altLang="en-US" sz="2400" b="1" dirty="0">
              <a:solidFill>
                <a:schemeClr val="bg2">
                  <a:lumMod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090053A-EE5E-4D15-ACA8-5DC6719C5CFB}"/>
              </a:ext>
            </a:extLst>
          </p:cNvPr>
          <p:cNvCxnSpPr/>
          <p:nvPr/>
        </p:nvCxnSpPr>
        <p:spPr>
          <a:xfrm>
            <a:off x="1560312" y="1513681"/>
            <a:ext cx="558800" cy="0"/>
          </a:xfrm>
          <a:prstGeom prst="line">
            <a:avLst/>
          </a:prstGeom>
          <a:ln w="38100">
            <a:solidFill>
              <a:srgbClr val="53A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074921" y="1868370"/>
            <a:ext cx="222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6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r>
              <a:rPr lang="ko-KR" altLang="en-US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</a:t>
            </a:r>
            <a:endParaRPr lang="ko-KR" altLang="en-US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6" name="Rectangle 34"/>
          <p:cNvSpPr/>
          <p:nvPr/>
        </p:nvSpPr>
        <p:spPr>
          <a:xfrm>
            <a:off x="4074921" y="2305213"/>
            <a:ext cx="25226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발표 자료 준비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</a:b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UCC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제작</a:t>
            </a:r>
            <a:endParaRPr lang="en-US" altLang="ko-KR" sz="1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7314604-7D58-45CE-929C-E471EFFE52E3}"/>
              </a:ext>
            </a:extLst>
          </p:cNvPr>
          <p:cNvSpPr/>
          <p:nvPr/>
        </p:nvSpPr>
        <p:spPr>
          <a:xfrm>
            <a:off x="764935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97A2D2F-DE4A-49A0-9D9F-5CCC7A82F075}"/>
              </a:ext>
            </a:extLst>
          </p:cNvPr>
          <p:cNvSpPr/>
          <p:nvPr/>
        </p:nvSpPr>
        <p:spPr>
          <a:xfrm>
            <a:off x="1270933" y="5412759"/>
            <a:ext cx="407427" cy="432877"/>
          </a:xfrm>
          <a:prstGeom prst="ellipse">
            <a:avLst/>
          </a:prstGeom>
          <a:solidFill>
            <a:srgbClr val="53A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E56FAC5-FC8E-4F8D-9204-EF33743394A5}"/>
              </a:ext>
            </a:extLst>
          </p:cNvPr>
          <p:cNvSpPr/>
          <p:nvPr/>
        </p:nvSpPr>
        <p:spPr>
          <a:xfrm>
            <a:off x="1776934" y="5412759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7288EAB-C2C2-4264-B98E-10031D8262F3}"/>
              </a:ext>
            </a:extLst>
          </p:cNvPr>
          <p:cNvSpPr/>
          <p:nvPr/>
        </p:nvSpPr>
        <p:spPr>
          <a:xfrm>
            <a:off x="2282932" y="5412759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97FA1B3-9EAC-4889-AC53-C35485AE8761}"/>
              </a:ext>
            </a:extLst>
          </p:cNvPr>
          <p:cNvSpPr/>
          <p:nvPr/>
        </p:nvSpPr>
        <p:spPr>
          <a:xfrm>
            <a:off x="2788932" y="5412759"/>
            <a:ext cx="407427" cy="432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533775" y="2390775"/>
            <a:ext cx="2076450" cy="207645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2700000">
            <a:off x="4388823" y="1580612"/>
            <a:ext cx="14622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spc="-1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6600" spc="-1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Isosceles Triangle 6"/>
          <p:cNvSpPr/>
          <p:nvPr/>
        </p:nvSpPr>
        <p:spPr>
          <a:xfrm rot="13500000">
            <a:off x="2312811" y="3125422"/>
            <a:ext cx="2972411" cy="2159547"/>
          </a:xfrm>
          <a:prstGeom prst="triangle">
            <a:avLst/>
          </a:prstGeom>
          <a:solidFill>
            <a:srgbClr val="8BC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78078" y="3408878"/>
            <a:ext cx="2641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Introduce</a:t>
            </a:r>
          </a:p>
          <a:p>
            <a:r>
              <a:rPr lang="en-US" altLang="ko-KR" sz="2400" spc="-1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YOGOYOGO</a:t>
            </a:r>
            <a:endParaRPr lang="ko-KR" altLang="en-US" sz="24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525575" y="2899824"/>
            <a:ext cx="635971" cy="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05" b="10754"/>
          <a:stretch/>
        </p:blipFill>
        <p:spPr>
          <a:xfrm>
            <a:off x="0" y="3876675"/>
            <a:ext cx="9144000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5639" r="27657" b="17138"/>
          <a:stretch/>
        </p:blipFill>
        <p:spPr>
          <a:xfrm>
            <a:off x="4230433" y="3116184"/>
            <a:ext cx="683134" cy="113642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00100" y="2152234"/>
            <a:ext cx="69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/>
              </a:rPr>
              <a:t>완성된 서비스를 들고</a:t>
            </a:r>
            <a:endParaRPr lang="en-US" altLang="ko-KR" sz="24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/>
              </a:rPr>
              <a:t>다시 찾아 뵙겠습니다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9104" y="1164115"/>
            <a:ext cx="342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00" dirty="0" smtClean="0">
                <a:solidFill>
                  <a:srgbClr val="FED14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 </a:t>
            </a:r>
            <a:r>
              <a:rPr lang="en-US" altLang="ko-KR" sz="4000" spc="-1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YOGO</a:t>
            </a:r>
            <a:endParaRPr lang="en-US" altLang="ko-KR" sz="4000" spc="-1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9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3"/>
          <a:stretch/>
        </p:blipFill>
        <p:spPr>
          <a:xfrm>
            <a:off x="3006549" y="3755905"/>
            <a:ext cx="682974" cy="578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71"/>
          <a:stretch/>
        </p:blipFill>
        <p:spPr>
          <a:xfrm>
            <a:off x="1858075" y="3717805"/>
            <a:ext cx="682974" cy="593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92"/>
          <a:stretch/>
        </p:blipFill>
        <p:spPr>
          <a:xfrm>
            <a:off x="5221948" y="3601465"/>
            <a:ext cx="1059355" cy="826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3"/>
          <a:stretch/>
        </p:blipFill>
        <p:spPr>
          <a:xfrm>
            <a:off x="6537820" y="3784480"/>
            <a:ext cx="682974" cy="578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4854" r="9110" b="19658"/>
          <a:stretch/>
        </p:blipFill>
        <p:spPr>
          <a:xfrm>
            <a:off x="1822931" y="2566216"/>
            <a:ext cx="753263" cy="706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6454" r="11389" b="19089"/>
          <a:stretch/>
        </p:blipFill>
        <p:spPr>
          <a:xfrm>
            <a:off x="2981942" y="2599612"/>
            <a:ext cx="755294" cy="696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5639" r="27657" b="17138"/>
          <a:stretch/>
        </p:blipFill>
        <p:spPr>
          <a:xfrm>
            <a:off x="5522545" y="2566216"/>
            <a:ext cx="434497" cy="7228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t="3687" r="20173" b="15835"/>
          <a:stretch/>
        </p:blipFill>
        <p:spPr>
          <a:xfrm>
            <a:off x="6626916" y="2550988"/>
            <a:ext cx="523832" cy="753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4058012" y="2537806"/>
            <a:ext cx="935995" cy="7492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3904" r="10629" b="18655"/>
          <a:stretch/>
        </p:blipFill>
        <p:spPr>
          <a:xfrm>
            <a:off x="4196403" y="3666139"/>
            <a:ext cx="730929" cy="7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3500000">
            <a:off x="3735211" y="2968404"/>
            <a:ext cx="2972411" cy="2159547"/>
          </a:xfrm>
          <a:prstGeom prst="triangle">
            <a:avLst/>
          </a:prstGeom>
          <a:solidFill>
            <a:srgbClr val="8BC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22400" y="1027549"/>
            <a:ext cx="5929745" cy="3174998"/>
            <a:chOff x="1103979" y="1282258"/>
            <a:chExt cx="9194341" cy="37702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 smtClean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2915671" y="2039793"/>
            <a:ext cx="311014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i="1" dirty="0" smtClean="0">
                <a:solidFill>
                  <a:srgbClr val="554F4D"/>
                </a:solidFill>
              </a:rPr>
              <a:t>“</a:t>
            </a:r>
          </a:p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지금 </a:t>
            </a:r>
            <a:r>
              <a:rPr lang="ko-KR" altLang="en-US" sz="2800" i="1" dirty="0">
                <a:solidFill>
                  <a:srgbClr val="554F4D"/>
                </a:solidFill>
              </a:rPr>
              <a:t>있는 재료로</a:t>
            </a:r>
            <a:endParaRPr lang="en-US" altLang="ko-KR" sz="2800" i="1" dirty="0">
              <a:solidFill>
                <a:srgbClr val="554F4D"/>
              </a:solidFill>
            </a:endParaRPr>
          </a:p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손쉽게</a:t>
            </a:r>
            <a:endParaRPr lang="en-US" altLang="ko-KR" sz="2800" i="1" dirty="0">
              <a:solidFill>
                <a:srgbClr val="554F4D"/>
              </a:solidFill>
            </a:endParaRPr>
          </a:p>
          <a:p>
            <a:pPr algn="ctr"/>
            <a:r>
              <a:rPr lang="ko-KR" altLang="en-US" sz="2800" i="1" dirty="0">
                <a:solidFill>
                  <a:srgbClr val="554F4D"/>
                </a:solidFill>
              </a:rPr>
              <a:t>요리할 순 </a:t>
            </a:r>
            <a:r>
              <a:rPr lang="ko-KR" altLang="en-US" sz="2800" i="1" dirty="0" smtClean="0">
                <a:solidFill>
                  <a:srgbClr val="554F4D"/>
                </a:solidFill>
              </a:rPr>
              <a:t>없을까 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?</a:t>
            </a:r>
            <a:endParaRPr lang="en-US" altLang="ko-KR" sz="2800" i="1" dirty="0">
              <a:solidFill>
                <a:srgbClr val="554F4D"/>
              </a:solidFill>
            </a:endParaRPr>
          </a:p>
          <a:p>
            <a:pPr algn="ctr"/>
            <a:r>
              <a:rPr lang="en-US" altLang="ko-KR" sz="3500" i="1" dirty="0" smtClean="0">
                <a:solidFill>
                  <a:srgbClr val="554F4D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0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24913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181312" y="27781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단호박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바지락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생닭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소면</a:t>
            </a:r>
            <a:endParaRPr lang="en-US" altLang="ko-KR" sz="200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</a:p>
          <a:p>
            <a:pPr algn="ctr"/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66" y="972681"/>
            <a:ext cx="5524769" cy="552476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03" y="801829"/>
            <a:ext cx="2805654" cy="55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-134725" y="1721968"/>
            <a:ext cx="3891841" cy="3383162"/>
            <a:chOff x="-134725" y="1721968"/>
            <a:chExt cx="3891841" cy="3383162"/>
          </a:xfrm>
        </p:grpSpPr>
        <p:grpSp>
          <p:nvGrpSpPr>
            <p:cNvPr id="22" name="Group 21"/>
            <p:cNvGrpSpPr/>
            <p:nvPr/>
          </p:nvGrpSpPr>
          <p:grpSpPr>
            <a:xfrm>
              <a:off x="-134725" y="1721968"/>
              <a:ext cx="3891841" cy="3383162"/>
              <a:chOff x="1410492" y="1912171"/>
              <a:chExt cx="3891841" cy="338316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71"/>
              <a:stretch/>
            </p:blipFill>
            <p:spPr>
              <a:xfrm rot="10476254">
                <a:off x="1410492" y="1912171"/>
                <a:ext cx="3891841" cy="3383162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2638425" y="2071178"/>
                <a:ext cx="2266950" cy="2266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65459" y="2552785"/>
              <a:ext cx="1722447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어떤</a:t>
              </a:r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endParaRPr lang="en-US" altLang="ko-KR" sz="2500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요리</a:t>
              </a:r>
              <a:endParaRPr lang="en-US" altLang="ko-KR" spc="-100" dirty="0" smtClean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만들지</a:t>
              </a:r>
              <a:r>
                <a:rPr lang="en-US" altLang="ko-KR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9" y="146778"/>
            <a:ext cx="3416091" cy="65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4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-134725" y="1721968"/>
            <a:ext cx="3891841" cy="3383162"/>
            <a:chOff x="-134725" y="1721968"/>
            <a:chExt cx="3891841" cy="3383162"/>
          </a:xfrm>
        </p:grpSpPr>
        <p:grpSp>
          <p:nvGrpSpPr>
            <p:cNvPr id="22" name="Group 21"/>
            <p:cNvGrpSpPr/>
            <p:nvPr/>
          </p:nvGrpSpPr>
          <p:grpSpPr>
            <a:xfrm>
              <a:off x="-134725" y="1721968"/>
              <a:ext cx="3891841" cy="3383162"/>
              <a:chOff x="1410492" y="1912171"/>
              <a:chExt cx="3891841" cy="338316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71"/>
              <a:stretch/>
            </p:blipFill>
            <p:spPr>
              <a:xfrm rot="10476254">
                <a:off x="1410492" y="1912171"/>
                <a:ext cx="3891841" cy="3383162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2638425" y="2071178"/>
                <a:ext cx="2266950" cy="2266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65459" y="2552785"/>
              <a:ext cx="1722447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어떤</a:t>
              </a:r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endParaRPr lang="en-US" altLang="ko-KR" sz="2500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요리</a:t>
              </a:r>
              <a:endParaRPr lang="en-US" altLang="ko-KR" spc="-100" dirty="0" smtClean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만들지</a:t>
              </a:r>
              <a:r>
                <a:rPr lang="en-US" altLang="ko-KR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9" y="146778"/>
            <a:ext cx="3416091" cy="65442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956" y="4723366"/>
            <a:ext cx="731940" cy="8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-134725" y="1721968"/>
            <a:ext cx="3891841" cy="3383162"/>
            <a:chOff x="-134725" y="1721968"/>
            <a:chExt cx="3891841" cy="3383162"/>
          </a:xfrm>
        </p:grpSpPr>
        <p:grpSp>
          <p:nvGrpSpPr>
            <p:cNvPr id="22" name="Group 21"/>
            <p:cNvGrpSpPr/>
            <p:nvPr/>
          </p:nvGrpSpPr>
          <p:grpSpPr>
            <a:xfrm>
              <a:off x="-134725" y="1721968"/>
              <a:ext cx="3891841" cy="3383162"/>
              <a:chOff x="1410492" y="1912171"/>
              <a:chExt cx="3891841" cy="338316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71"/>
              <a:stretch/>
            </p:blipFill>
            <p:spPr>
              <a:xfrm rot="10476254">
                <a:off x="1410492" y="1912171"/>
                <a:ext cx="3891841" cy="3383162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2638425" y="2071178"/>
                <a:ext cx="2266950" cy="2266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65459" y="2552785"/>
              <a:ext cx="1722447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어떤</a:t>
              </a:r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endParaRPr lang="en-US" altLang="ko-KR" sz="2500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요리</a:t>
              </a:r>
              <a:endParaRPr lang="en-US" altLang="ko-KR" spc="-100" dirty="0" smtClean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만들지</a:t>
              </a:r>
              <a:r>
                <a:rPr lang="en-US" altLang="ko-KR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9" y="146778"/>
            <a:ext cx="3416091" cy="65442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163" y="4801325"/>
            <a:ext cx="738097" cy="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5158" y="146778"/>
            <a:ext cx="8798868" cy="340668"/>
            <a:chOff x="185158" y="146778"/>
            <a:chExt cx="8798868" cy="34066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185158" y="6339651"/>
            <a:ext cx="8798868" cy="340668"/>
            <a:chOff x="185158" y="146778"/>
            <a:chExt cx="8798868" cy="34066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851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643358" y="146778"/>
              <a:ext cx="340668" cy="34066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-134725" y="1721968"/>
            <a:ext cx="3891841" cy="3383162"/>
            <a:chOff x="-134725" y="1721968"/>
            <a:chExt cx="3891841" cy="3383162"/>
          </a:xfrm>
        </p:grpSpPr>
        <p:grpSp>
          <p:nvGrpSpPr>
            <p:cNvPr id="22" name="Group 21"/>
            <p:cNvGrpSpPr/>
            <p:nvPr/>
          </p:nvGrpSpPr>
          <p:grpSpPr>
            <a:xfrm>
              <a:off x="-134725" y="1721968"/>
              <a:ext cx="3891841" cy="3383162"/>
              <a:chOff x="1410492" y="1912171"/>
              <a:chExt cx="3891841" cy="338316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71"/>
              <a:stretch/>
            </p:blipFill>
            <p:spPr>
              <a:xfrm rot="10476254">
                <a:off x="1410492" y="1912171"/>
                <a:ext cx="3891841" cy="3383162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2638425" y="2071178"/>
                <a:ext cx="2266950" cy="2266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65459" y="2552785"/>
              <a:ext cx="1722447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어떤</a:t>
              </a:r>
              <a:r>
                <a:rPr lang="en-US" altLang="ko-KR" sz="2500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endParaRPr lang="en-US" altLang="ko-KR" sz="2500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요리</a:t>
              </a:r>
              <a:endParaRPr lang="en-US" altLang="ko-KR" spc="-100" dirty="0" smtClean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만들지</a:t>
              </a:r>
              <a:r>
                <a:rPr lang="en-US" altLang="ko-KR" spc="-100" dirty="0" smtClean="0">
                  <a:solidFill>
                    <a:srgbClr val="8BC4BD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pc="-100" dirty="0">
                <a:solidFill>
                  <a:srgbClr val="8BC4B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69831" y="401719"/>
            <a:ext cx="5284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YOGOYOGO</a:t>
            </a:r>
            <a:endParaRPr lang="ko-KR" altLang="en-US" sz="20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6"/>
          <a:stretch/>
        </p:blipFill>
        <p:spPr>
          <a:xfrm>
            <a:off x="2181312" y="413127"/>
            <a:ext cx="485614" cy="388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9" y="146778"/>
            <a:ext cx="3416091" cy="65442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200" y="5427397"/>
            <a:ext cx="3988708" cy="6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964</Words>
  <Application>Microsoft Office PowerPoint</Application>
  <PresentationFormat>화면 슬라이드 쇼(4:3)</PresentationFormat>
  <Paragraphs>253</Paragraphs>
  <Slides>31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나눔바른고딕 UltraLight</vt:lpstr>
      <vt:lpstr>나눔고딕 ExtraBold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canonnam</dc:creator>
  <cp:lastModifiedBy>multicampus</cp:lastModifiedBy>
  <cp:revision>29</cp:revision>
  <dcterms:created xsi:type="dcterms:W3CDTF">2016-09-06T11:04:42Z</dcterms:created>
  <dcterms:modified xsi:type="dcterms:W3CDTF">2020-05-14T14:25:55Z</dcterms:modified>
</cp:coreProperties>
</file>